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15" r:id="rId1"/>
  </p:sldMasterIdLst>
  <p:notesMasterIdLst>
    <p:notesMasterId r:id="rId25"/>
  </p:notesMasterIdLst>
  <p:handoutMasterIdLst>
    <p:handoutMasterId r:id="rId26"/>
  </p:handoutMasterIdLst>
  <p:sldIdLst>
    <p:sldId id="257" r:id="rId2"/>
    <p:sldId id="263" r:id="rId3"/>
    <p:sldId id="287" r:id="rId4"/>
    <p:sldId id="268" r:id="rId5"/>
    <p:sldId id="264" r:id="rId6"/>
    <p:sldId id="283" r:id="rId7"/>
    <p:sldId id="284" r:id="rId8"/>
    <p:sldId id="285" r:id="rId9"/>
    <p:sldId id="291" r:id="rId10"/>
    <p:sldId id="290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3" r:id="rId19"/>
    <p:sldId id="304" r:id="rId20"/>
    <p:sldId id="299" r:id="rId21"/>
    <p:sldId id="300" r:id="rId22"/>
    <p:sldId id="301" r:id="rId23"/>
    <p:sldId id="275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5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9ECF5A-B16F-42A9-B574-C1F91911AFA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9E7FDD-E94E-4187-8205-708C5F2D8B39}">
      <dgm:prSet phldrT="[Text]"/>
      <dgm:spPr/>
      <dgm:t>
        <a:bodyPr/>
        <a:lstStyle/>
        <a:p>
          <a:r>
            <a:rPr lang="en-US" dirty="0" smtClean="0"/>
            <a:t>Dual Role</a:t>
          </a:r>
          <a:endParaRPr lang="en-US" dirty="0"/>
        </a:p>
      </dgm:t>
    </dgm:pt>
    <dgm:pt modelId="{0E2A8D42-90B5-4EA9-B45C-9700FF155482}" type="parTrans" cxnId="{BEE3FC57-35EA-4B4B-9EB1-625215F8D56D}">
      <dgm:prSet/>
      <dgm:spPr/>
      <dgm:t>
        <a:bodyPr/>
        <a:lstStyle/>
        <a:p>
          <a:endParaRPr lang="en-US"/>
        </a:p>
      </dgm:t>
    </dgm:pt>
    <dgm:pt modelId="{825E789B-E946-4F19-917B-6695F22E4782}" type="sibTrans" cxnId="{BEE3FC57-35EA-4B4B-9EB1-625215F8D56D}">
      <dgm:prSet/>
      <dgm:spPr/>
      <dgm:t>
        <a:bodyPr/>
        <a:lstStyle/>
        <a:p>
          <a:endParaRPr lang="en-US"/>
        </a:p>
      </dgm:t>
    </dgm:pt>
    <dgm:pt modelId="{3F3E3E5F-BD86-42E0-B90D-57CFD98D6C28}">
      <dgm:prSet phldrT="[Text]"/>
      <dgm:spPr/>
      <dgm:t>
        <a:bodyPr/>
        <a:lstStyle/>
        <a:p>
          <a:r>
            <a:rPr lang="en-US" dirty="0" smtClean="0"/>
            <a:t>Product</a:t>
          </a:r>
          <a:endParaRPr lang="en-US" dirty="0"/>
        </a:p>
      </dgm:t>
    </dgm:pt>
    <dgm:pt modelId="{596BE7F3-9223-4B1C-8F59-50252181EF9C}" type="parTrans" cxnId="{7908DE7B-388A-4EAF-B02C-7F7825E64293}">
      <dgm:prSet/>
      <dgm:spPr/>
      <dgm:t>
        <a:bodyPr/>
        <a:lstStyle/>
        <a:p>
          <a:endParaRPr lang="en-US"/>
        </a:p>
      </dgm:t>
    </dgm:pt>
    <dgm:pt modelId="{0D1FBAF2-7E13-4A23-9004-2823B0310A01}" type="sibTrans" cxnId="{7908DE7B-388A-4EAF-B02C-7F7825E64293}">
      <dgm:prSet/>
      <dgm:spPr/>
      <dgm:t>
        <a:bodyPr/>
        <a:lstStyle/>
        <a:p>
          <a:endParaRPr lang="en-US"/>
        </a:p>
      </dgm:t>
    </dgm:pt>
    <dgm:pt modelId="{43EC78D7-6143-4822-874A-DE5A29FF503D}">
      <dgm:prSet phldrT="[Text]"/>
      <dgm:spPr/>
      <dgm:t>
        <a:bodyPr/>
        <a:lstStyle/>
        <a:p>
          <a:r>
            <a:rPr lang="en-US" dirty="0" smtClean="0"/>
            <a:t>Vehicle for delivering other products</a:t>
          </a:r>
          <a:endParaRPr lang="en-US" dirty="0"/>
        </a:p>
      </dgm:t>
    </dgm:pt>
    <dgm:pt modelId="{20BCCEF4-4BEA-450C-A051-95E3CBC53478}" type="parTrans" cxnId="{BE3C3E36-B9E3-4545-B327-D50F9C1E7435}">
      <dgm:prSet/>
      <dgm:spPr/>
      <dgm:t>
        <a:bodyPr/>
        <a:lstStyle/>
        <a:p>
          <a:endParaRPr lang="en-US"/>
        </a:p>
      </dgm:t>
    </dgm:pt>
    <dgm:pt modelId="{A2C30766-0E82-4129-BA65-E3E36130A740}" type="sibTrans" cxnId="{BE3C3E36-B9E3-4545-B327-D50F9C1E7435}">
      <dgm:prSet/>
      <dgm:spPr/>
      <dgm:t>
        <a:bodyPr/>
        <a:lstStyle/>
        <a:p>
          <a:endParaRPr lang="en-US"/>
        </a:p>
      </dgm:t>
    </dgm:pt>
    <dgm:pt modelId="{FD818855-5E58-4F3B-93F0-434B53057385}" type="pres">
      <dgm:prSet presAssocID="{6B9ECF5A-B16F-42A9-B574-C1F91911AF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BA0C064-CFD3-45ED-90BD-102E6D0E551B}" type="pres">
      <dgm:prSet presAssocID="{BA9E7FDD-E94E-4187-8205-708C5F2D8B39}" presName="hierRoot1" presStyleCnt="0">
        <dgm:presLayoutVars>
          <dgm:hierBranch val="init"/>
        </dgm:presLayoutVars>
      </dgm:prSet>
      <dgm:spPr/>
    </dgm:pt>
    <dgm:pt modelId="{D75B0A85-847F-4580-B666-B3AA99B4AFE2}" type="pres">
      <dgm:prSet presAssocID="{BA9E7FDD-E94E-4187-8205-708C5F2D8B39}" presName="rootComposite1" presStyleCnt="0"/>
      <dgm:spPr/>
    </dgm:pt>
    <dgm:pt modelId="{6BE4327D-491C-4CDC-AB66-647565B79CBF}" type="pres">
      <dgm:prSet presAssocID="{BA9E7FDD-E94E-4187-8205-708C5F2D8B3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DEC50C-A379-4926-B0FC-3D34D77D9636}" type="pres">
      <dgm:prSet presAssocID="{BA9E7FDD-E94E-4187-8205-708C5F2D8B39}" presName="rootConnector1" presStyleLbl="node1" presStyleIdx="0" presStyleCnt="0"/>
      <dgm:spPr/>
    </dgm:pt>
    <dgm:pt modelId="{B82E40DF-502A-4C8C-9D0E-2C4D60FFFAE4}" type="pres">
      <dgm:prSet presAssocID="{BA9E7FDD-E94E-4187-8205-708C5F2D8B39}" presName="hierChild2" presStyleCnt="0"/>
      <dgm:spPr/>
    </dgm:pt>
    <dgm:pt modelId="{39B11EF7-F524-48DB-868A-7B2F471B5137}" type="pres">
      <dgm:prSet presAssocID="{596BE7F3-9223-4B1C-8F59-50252181EF9C}" presName="Name37" presStyleLbl="parChTrans1D2" presStyleIdx="0" presStyleCnt="2"/>
      <dgm:spPr/>
    </dgm:pt>
    <dgm:pt modelId="{5E9CEA17-E015-4E12-B718-91707C0AE343}" type="pres">
      <dgm:prSet presAssocID="{3F3E3E5F-BD86-42E0-B90D-57CFD98D6C28}" presName="hierRoot2" presStyleCnt="0">
        <dgm:presLayoutVars>
          <dgm:hierBranch val="init"/>
        </dgm:presLayoutVars>
      </dgm:prSet>
      <dgm:spPr/>
    </dgm:pt>
    <dgm:pt modelId="{D3A86174-ABF3-41DD-9851-E73A505A7434}" type="pres">
      <dgm:prSet presAssocID="{3F3E3E5F-BD86-42E0-B90D-57CFD98D6C28}" presName="rootComposite" presStyleCnt="0"/>
      <dgm:spPr/>
    </dgm:pt>
    <dgm:pt modelId="{184DBFE2-E4D6-4277-AF6C-2B07401237CF}" type="pres">
      <dgm:prSet presAssocID="{3F3E3E5F-BD86-42E0-B90D-57CFD98D6C28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7707AE-A72B-4748-A17A-4B42395D4AFF}" type="pres">
      <dgm:prSet presAssocID="{3F3E3E5F-BD86-42E0-B90D-57CFD98D6C28}" presName="rootConnector" presStyleLbl="node2" presStyleIdx="0" presStyleCnt="2"/>
      <dgm:spPr/>
    </dgm:pt>
    <dgm:pt modelId="{DDEA0736-630C-4562-98B0-16C7FA4F1CC7}" type="pres">
      <dgm:prSet presAssocID="{3F3E3E5F-BD86-42E0-B90D-57CFD98D6C28}" presName="hierChild4" presStyleCnt="0"/>
      <dgm:spPr/>
    </dgm:pt>
    <dgm:pt modelId="{F28DBD56-ECF4-4AF2-BACE-7A83C3AA02AD}" type="pres">
      <dgm:prSet presAssocID="{3F3E3E5F-BD86-42E0-B90D-57CFD98D6C28}" presName="hierChild5" presStyleCnt="0"/>
      <dgm:spPr/>
    </dgm:pt>
    <dgm:pt modelId="{F9A2AE91-A45E-4CFA-ACEE-B363505A8650}" type="pres">
      <dgm:prSet presAssocID="{20BCCEF4-4BEA-450C-A051-95E3CBC53478}" presName="Name37" presStyleLbl="parChTrans1D2" presStyleIdx="1" presStyleCnt="2"/>
      <dgm:spPr/>
    </dgm:pt>
    <dgm:pt modelId="{618B2555-B381-4076-B051-F3AB0A3F7D20}" type="pres">
      <dgm:prSet presAssocID="{43EC78D7-6143-4822-874A-DE5A29FF503D}" presName="hierRoot2" presStyleCnt="0">
        <dgm:presLayoutVars>
          <dgm:hierBranch val="init"/>
        </dgm:presLayoutVars>
      </dgm:prSet>
      <dgm:spPr/>
    </dgm:pt>
    <dgm:pt modelId="{98451009-64CC-49EE-9CDA-7E370CF18F60}" type="pres">
      <dgm:prSet presAssocID="{43EC78D7-6143-4822-874A-DE5A29FF503D}" presName="rootComposite" presStyleCnt="0"/>
      <dgm:spPr/>
    </dgm:pt>
    <dgm:pt modelId="{DEDFDCCB-97A0-4739-8B84-524C7A294080}" type="pres">
      <dgm:prSet presAssocID="{43EC78D7-6143-4822-874A-DE5A29FF503D}" presName="rootText" presStyleLbl="node2" presStyleIdx="1" presStyleCnt="2" custScaleX="313870">
        <dgm:presLayoutVars>
          <dgm:chPref val="3"/>
        </dgm:presLayoutVars>
      </dgm:prSet>
      <dgm:spPr/>
    </dgm:pt>
    <dgm:pt modelId="{ACA239F1-AE47-4EF2-A176-33AC8BA2FEC7}" type="pres">
      <dgm:prSet presAssocID="{43EC78D7-6143-4822-874A-DE5A29FF503D}" presName="rootConnector" presStyleLbl="node2" presStyleIdx="1" presStyleCnt="2"/>
      <dgm:spPr/>
    </dgm:pt>
    <dgm:pt modelId="{88D82C9E-4462-4065-A5C8-9E0761CC6BB9}" type="pres">
      <dgm:prSet presAssocID="{43EC78D7-6143-4822-874A-DE5A29FF503D}" presName="hierChild4" presStyleCnt="0"/>
      <dgm:spPr/>
    </dgm:pt>
    <dgm:pt modelId="{198D78D5-9D91-46AB-841C-8EBF088A20B2}" type="pres">
      <dgm:prSet presAssocID="{43EC78D7-6143-4822-874A-DE5A29FF503D}" presName="hierChild5" presStyleCnt="0"/>
      <dgm:spPr/>
    </dgm:pt>
    <dgm:pt modelId="{1C32114B-3DC3-46D2-9733-CA57A51DF9C4}" type="pres">
      <dgm:prSet presAssocID="{BA9E7FDD-E94E-4187-8205-708C5F2D8B39}" presName="hierChild3" presStyleCnt="0"/>
      <dgm:spPr/>
    </dgm:pt>
  </dgm:ptLst>
  <dgm:cxnLst>
    <dgm:cxn modelId="{DFE0371B-4762-4452-AF52-77784F632A76}" type="presOf" srcId="{20BCCEF4-4BEA-450C-A051-95E3CBC53478}" destId="{F9A2AE91-A45E-4CFA-ACEE-B363505A8650}" srcOrd="0" destOrd="0" presId="urn:microsoft.com/office/officeart/2005/8/layout/orgChart1"/>
    <dgm:cxn modelId="{A14A072E-2F28-4BC3-B4EB-68A9878466FF}" type="presOf" srcId="{596BE7F3-9223-4B1C-8F59-50252181EF9C}" destId="{39B11EF7-F524-48DB-868A-7B2F471B5137}" srcOrd="0" destOrd="0" presId="urn:microsoft.com/office/officeart/2005/8/layout/orgChart1"/>
    <dgm:cxn modelId="{BE3C3E36-B9E3-4545-B327-D50F9C1E7435}" srcId="{BA9E7FDD-E94E-4187-8205-708C5F2D8B39}" destId="{43EC78D7-6143-4822-874A-DE5A29FF503D}" srcOrd="1" destOrd="0" parTransId="{20BCCEF4-4BEA-450C-A051-95E3CBC53478}" sibTransId="{A2C30766-0E82-4129-BA65-E3E36130A740}"/>
    <dgm:cxn modelId="{BEE3FC57-35EA-4B4B-9EB1-625215F8D56D}" srcId="{6B9ECF5A-B16F-42A9-B574-C1F91911AFAD}" destId="{BA9E7FDD-E94E-4187-8205-708C5F2D8B39}" srcOrd="0" destOrd="0" parTransId="{0E2A8D42-90B5-4EA9-B45C-9700FF155482}" sibTransId="{825E789B-E946-4F19-917B-6695F22E4782}"/>
    <dgm:cxn modelId="{3B15D974-DF5C-4997-82E7-A4C5C65E4B69}" type="presOf" srcId="{43EC78D7-6143-4822-874A-DE5A29FF503D}" destId="{DEDFDCCB-97A0-4739-8B84-524C7A294080}" srcOrd="0" destOrd="0" presId="urn:microsoft.com/office/officeart/2005/8/layout/orgChart1"/>
    <dgm:cxn modelId="{57A5D044-2EB0-4C85-BC20-0C2F875A648D}" type="presOf" srcId="{BA9E7FDD-E94E-4187-8205-708C5F2D8B39}" destId="{D8DEC50C-A379-4926-B0FC-3D34D77D9636}" srcOrd="1" destOrd="0" presId="urn:microsoft.com/office/officeart/2005/8/layout/orgChart1"/>
    <dgm:cxn modelId="{8013A18B-B43E-4F51-A142-FFA143BB2C39}" type="presOf" srcId="{BA9E7FDD-E94E-4187-8205-708C5F2D8B39}" destId="{6BE4327D-491C-4CDC-AB66-647565B79CBF}" srcOrd="0" destOrd="0" presId="urn:microsoft.com/office/officeart/2005/8/layout/orgChart1"/>
    <dgm:cxn modelId="{A894C073-699E-4C07-8C97-72722C957805}" type="presOf" srcId="{43EC78D7-6143-4822-874A-DE5A29FF503D}" destId="{ACA239F1-AE47-4EF2-A176-33AC8BA2FEC7}" srcOrd="1" destOrd="0" presId="urn:microsoft.com/office/officeart/2005/8/layout/orgChart1"/>
    <dgm:cxn modelId="{16442E08-24DC-44B5-B177-F5876E046F51}" type="presOf" srcId="{6B9ECF5A-B16F-42A9-B574-C1F91911AFAD}" destId="{FD818855-5E58-4F3B-93F0-434B53057385}" srcOrd="0" destOrd="0" presId="urn:microsoft.com/office/officeart/2005/8/layout/orgChart1"/>
    <dgm:cxn modelId="{A083E1E2-AEE9-4EB6-AA31-D9BA54D1285C}" type="presOf" srcId="{3F3E3E5F-BD86-42E0-B90D-57CFD98D6C28}" destId="{997707AE-A72B-4748-A17A-4B42395D4AFF}" srcOrd="1" destOrd="0" presId="urn:microsoft.com/office/officeart/2005/8/layout/orgChart1"/>
    <dgm:cxn modelId="{BCBF6BEC-584F-4FE7-B1AB-512F2DF2F142}" type="presOf" srcId="{3F3E3E5F-BD86-42E0-B90D-57CFD98D6C28}" destId="{184DBFE2-E4D6-4277-AF6C-2B07401237CF}" srcOrd="0" destOrd="0" presId="urn:microsoft.com/office/officeart/2005/8/layout/orgChart1"/>
    <dgm:cxn modelId="{7908DE7B-388A-4EAF-B02C-7F7825E64293}" srcId="{BA9E7FDD-E94E-4187-8205-708C5F2D8B39}" destId="{3F3E3E5F-BD86-42E0-B90D-57CFD98D6C28}" srcOrd="0" destOrd="0" parTransId="{596BE7F3-9223-4B1C-8F59-50252181EF9C}" sibTransId="{0D1FBAF2-7E13-4A23-9004-2823B0310A01}"/>
    <dgm:cxn modelId="{42AC6846-7F0B-4B06-A378-086CDBCCF762}" type="presParOf" srcId="{FD818855-5E58-4F3B-93F0-434B53057385}" destId="{CBA0C064-CFD3-45ED-90BD-102E6D0E551B}" srcOrd="0" destOrd="0" presId="urn:microsoft.com/office/officeart/2005/8/layout/orgChart1"/>
    <dgm:cxn modelId="{1FF3F316-2FFA-4BC8-9892-06FC79226103}" type="presParOf" srcId="{CBA0C064-CFD3-45ED-90BD-102E6D0E551B}" destId="{D75B0A85-847F-4580-B666-B3AA99B4AFE2}" srcOrd="0" destOrd="0" presId="urn:microsoft.com/office/officeart/2005/8/layout/orgChart1"/>
    <dgm:cxn modelId="{28B33175-9428-4138-8935-3F1E16D91153}" type="presParOf" srcId="{D75B0A85-847F-4580-B666-B3AA99B4AFE2}" destId="{6BE4327D-491C-4CDC-AB66-647565B79CBF}" srcOrd="0" destOrd="0" presId="urn:microsoft.com/office/officeart/2005/8/layout/orgChart1"/>
    <dgm:cxn modelId="{A2A045AD-5FC3-43C6-A26D-7EA98EE412D1}" type="presParOf" srcId="{D75B0A85-847F-4580-B666-B3AA99B4AFE2}" destId="{D8DEC50C-A379-4926-B0FC-3D34D77D9636}" srcOrd="1" destOrd="0" presId="urn:microsoft.com/office/officeart/2005/8/layout/orgChart1"/>
    <dgm:cxn modelId="{998519BD-52D4-440B-BA0D-1848E3DB6378}" type="presParOf" srcId="{CBA0C064-CFD3-45ED-90BD-102E6D0E551B}" destId="{B82E40DF-502A-4C8C-9D0E-2C4D60FFFAE4}" srcOrd="1" destOrd="0" presId="urn:microsoft.com/office/officeart/2005/8/layout/orgChart1"/>
    <dgm:cxn modelId="{DB0572ED-3E4F-4BA9-90AC-49DABEA77DCB}" type="presParOf" srcId="{B82E40DF-502A-4C8C-9D0E-2C4D60FFFAE4}" destId="{39B11EF7-F524-48DB-868A-7B2F471B5137}" srcOrd="0" destOrd="0" presId="urn:microsoft.com/office/officeart/2005/8/layout/orgChart1"/>
    <dgm:cxn modelId="{3F83B836-8072-4B75-AA56-985095D6EB88}" type="presParOf" srcId="{B82E40DF-502A-4C8C-9D0E-2C4D60FFFAE4}" destId="{5E9CEA17-E015-4E12-B718-91707C0AE343}" srcOrd="1" destOrd="0" presId="urn:microsoft.com/office/officeart/2005/8/layout/orgChart1"/>
    <dgm:cxn modelId="{6E76735C-FDE1-4520-93D5-81BAD99D69E5}" type="presParOf" srcId="{5E9CEA17-E015-4E12-B718-91707C0AE343}" destId="{D3A86174-ABF3-41DD-9851-E73A505A7434}" srcOrd="0" destOrd="0" presId="urn:microsoft.com/office/officeart/2005/8/layout/orgChart1"/>
    <dgm:cxn modelId="{5AD9FE43-04C3-4E76-933E-EEA2CDA37572}" type="presParOf" srcId="{D3A86174-ABF3-41DD-9851-E73A505A7434}" destId="{184DBFE2-E4D6-4277-AF6C-2B07401237CF}" srcOrd="0" destOrd="0" presId="urn:microsoft.com/office/officeart/2005/8/layout/orgChart1"/>
    <dgm:cxn modelId="{8EFF4612-0861-4746-9225-91C42457EEE5}" type="presParOf" srcId="{D3A86174-ABF3-41DD-9851-E73A505A7434}" destId="{997707AE-A72B-4748-A17A-4B42395D4AFF}" srcOrd="1" destOrd="0" presId="urn:microsoft.com/office/officeart/2005/8/layout/orgChart1"/>
    <dgm:cxn modelId="{01ABF6CE-90CD-491C-9C78-B2A53603AE32}" type="presParOf" srcId="{5E9CEA17-E015-4E12-B718-91707C0AE343}" destId="{DDEA0736-630C-4562-98B0-16C7FA4F1CC7}" srcOrd="1" destOrd="0" presId="urn:microsoft.com/office/officeart/2005/8/layout/orgChart1"/>
    <dgm:cxn modelId="{77C703AE-8DD5-430F-B1BA-E5FEF6B92F18}" type="presParOf" srcId="{5E9CEA17-E015-4E12-B718-91707C0AE343}" destId="{F28DBD56-ECF4-4AF2-BACE-7A83C3AA02AD}" srcOrd="2" destOrd="0" presId="urn:microsoft.com/office/officeart/2005/8/layout/orgChart1"/>
    <dgm:cxn modelId="{09DBABF9-2B31-4B95-8F9C-18E4047A4A45}" type="presParOf" srcId="{B82E40DF-502A-4C8C-9D0E-2C4D60FFFAE4}" destId="{F9A2AE91-A45E-4CFA-ACEE-B363505A8650}" srcOrd="2" destOrd="0" presId="urn:microsoft.com/office/officeart/2005/8/layout/orgChart1"/>
    <dgm:cxn modelId="{1D69B111-96DB-4ED8-8352-4F4439B25EC3}" type="presParOf" srcId="{B82E40DF-502A-4C8C-9D0E-2C4D60FFFAE4}" destId="{618B2555-B381-4076-B051-F3AB0A3F7D20}" srcOrd="3" destOrd="0" presId="urn:microsoft.com/office/officeart/2005/8/layout/orgChart1"/>
    <dgm:cxn modelId="{3BD5B05A-21E7-4C30-A241-284744A01754}" type="presParOf" srcId="{618B2555-B381-4076-B051-F3AB0A3F7D20}" destId="{98451009-64CC-49EE-9CDA-7E370CF18F60}" srcOrd="0" destOrd="0" presId="urn:microsoft.com/office/officeart/2005/8/layout/orgChart1"/>
    <dgm:cxn modelId="{3F0EAF01-88F2-4581-9FE9-F82E511F6443}" type="presParOf" srcId="{98451009-64CC-49EE-9CDA-7E370CF18F60}" destId="{DEDFDCCB-97A0-4739-8B84-524C7A294080}" srcOrd="0" destOrd="0" presId="urn:microsoft.com/office/officeart/2005/8/layout/orgChart1"/>
    <dgm:cxn modelId="{DBDE943F-9D0B-4143-ACCC-19108348EEBD}" type="presParOf" srcId="{98451009-64CC-49EE-9CDA-7E370CF18F60}" destId="{ACA239F1-AE47-4EF2-A176-33AC8BA2FEC7}" srcOrd="1" destOrd="0" presId="urn:microsoft.com/office/officeart/2005/8/layout/orgChart1"/>
    <dgm:cxn modelId="{BA61525E-41A2-4E66-A1AC-E9A0FC8836B2}" type="presParOf" srcId="{618B2555-B381-4076-B051-F3AB0A3F7D20}" destId="{88D82C9E-4462-4065-A5C8-9E0761CC6BB9}" srcOrd="1" destOrd="0" presId="urn:microsoft.com/office/officeart/2005/8/layout/orgChart1"/>
    <dgm:cxn modelId="{F7E4FA7A-4E59-4C09-9A0B-BB3D7F5D8EC6}" type="presParOf" srcId="{618B2555-B381-4076-B051-F3AB0A3F7D20}" destId="{198D78D5-9D91-46AB-841C-8EBF088A20B2}" srcOrd="2" destOrd="0" presId="urn:microsoft.com/office/officeart/2005/8/layout/orgChart1"/>
    <dgm:cxn modelId="{3C320686-20B0-4126-89FF-CC1AA744A95E}" type="presParOf" srcId="{CBA0C064-CFD3-45ED-90BD-102E6D0E551B}" destId="{1C32114B-3DC3-46D2-9733-CA57A51DF9C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A2AE91-A45E-4CFA-ACEE-B363505A8650}">
      <dsp:nvSpPr>
        <dsp:cNvPr id="0" name=""/>
        <dsp:cNvSpPr/>
      </dsp:nvSpPr>
      <dsp:spPr>
        <a:xfrm>
          <a:off x="3352800" y="2073402"/>
          <a:ext cx="932262" cy="323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797"/>
              </a:lnTo>
              <a:lnTo>
                <a:pt x="932262" y="161797"/>
              </a:lnTo>
              <a:lnTo>
                <a:pt x="932262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11EF7-F524-48DB-868A-7B2F471B5137}">
      <dsp:nvSpPr>
        <dsp:cNvPr id="0" name=""/>
        <dsp:cNvSpPr/>
      </dsp:nvSpPr>
      <dsp:spPr>
        <a:xfrm>
          <a:off x="772745" y="2073402"/>
          <a:ext cx="2580054" cy="323595"/>
        </a:xfrm>
        <a:custGeom>
          <a:avLst/>
          <a:gdLst/>
          <a:ahLst/>
          <a:cxnLst/>
          <a:rect l="0" t="0" r="0" b="0"/>
          <a:pathLst>
            <a:path>
              <a:moveTo>
                <a:pt x="2580054" y="0"/>
              </a:moveTo>
              <a:lnTo>
                <a:pt x="2580054" y="161797"/>
              </a:lnTo>
              <a:lnTo>
                <a:pt x="0" y="161797"/>
              </a:lnTo>
              <a:lnTo>
                <a:pt x="0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4327D-491C-4CDC-AB66-647565B79CBF}">
      <dsp:nvSpPr>
        <dsp:cNvPr id="0" name=""/>
        <dsp:cNvSpPr/>
      </dsp:nvSpPr>
      <dsp:spPr>
        <a:xfrm>
          <a:off x="2582335" y="130293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Dual Role</a:t>
          </a:r>
          <a:endParaRPr lang="en-US" sz="2700" kern="1200" dirty="0"/>
        </a:p>
      </dsp:txBody>
      <dsp:txXfrm>
        <a:off x="2582335" y="1302937"/>
        <a:ext cx="1540929" cy="770464"/>
      </dsp:txXfrm>
    </dsp:sp>
    <dsp:sp modelId="{184DBFE2-E4D6-4277-AF6C-2B07401237CF}">
      <dsp:nvSpPr>
        <dsp:cNvPr id="0" name=""/>
        <dsp:cNvSpPr/>
      </dsp:nvSpPr>
      <dsp:spPr>
        <a:xfrm>
          <a:off x="2280" y="239699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Product</a:t>
          </a:r>
          <a:endParaRPr lang="en-US" sz="2700" kern="1200" dirty="0"/>
        </a:p>
      </dsp:txBody>
      <dsp:txXfrm>
        <a:off x="2280" y="2396997"/>
        <a:ext cx="1540929" cy="770464"/>
      </dsp:txXfrm>
    </dsp:sp>
    <dsp:sp modelId="{DEDFDCCB-97A0-4739-8B84-524C7A294080}">
      <dsp:nvSpPr>
        <dsp:cNvPr id="0" name=""/>
        <dsp:cNvSpPr/>
      </dsp:nvSpPr>
      <dsp:spPr>
        <a:xfrm>
          <a:off x="1866804" y="2396997"/>
          <a:ext cx="4836514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Vehicle for delivering other products</a:t>
          </a:r>
          <a:endParaRPr lang="en-US" sz="2700" kern="1200" dirty="0"/>
        </a:p>
      </dsp:txBody>
      <dsp:txXfrm>
        <a:off x="1866804" y="2396997"/>
        <a:ext cx="4836514" cy="770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596348" y="8796659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-596348" y="-29862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876261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23E38DD7-197A-4CAA-8305-95F8B5093E73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5"/>
            <a:ext cx="3801717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680349A1-D0E0-4B3E-9523-6EF5A18C0C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1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E5D5BFE8-5055-4DA0-809C-57C9D376BFC9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014A73A5-9B60-4AEA-BC19-CB9ED3A1F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8776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F7ECB7-C186-4969-AF3A-F07885451024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6E804D-7FF6-49A0-8D37-1CA13B010C28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EBAD7D6-2988-422E-94EB-742EFB4445DF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18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E673710-D644-4852-A502-3A2BE9116C05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20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0AB32F8-E5E0-47B9-90F1-99FC6586C5D8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21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3DD8C3A-322F-4462-BC4F-285C8E72ECBA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FE1CC8-D71B-4A95-AC4C-6CB2F3CCE795}" type="slidenum">
              <a:rPr lang="en-US"/>
              <a:pPr/>
              <a:t>23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82AA3C3-6FA6-438C-B569-6108A20A130A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E0B9EA-5864-41F3-864D-D3EDD7E78D99}" type="slidenum">
              <a:rPr lang="en-US"/>
              <a:pPr/>
              <a:t>2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C00292-D2D4-4BC4-81C1-BC3AC827DAF1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FACD95-7505-432B-B1C5-7A53B5C1B922}" type="slidenum">
              <a:rPr lang="en-US"/>
              <a:pPr/>
              <a:t>4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C9F1ED7-A308-4510-BEF4-2689B106BC80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825FA-D59E-43B1-BFE3-293F58EC52A9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62CBD50-EFA8-49CF-B408-670C4AA86D1F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EA2057-B66F-47DC-8794-C82E4D7F6CCB}" type="slidenum">
              <a:rPr lang="en-US"/>
              <a:pPr/>
              <a:t>9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481892E-78C8-442B-8CF5-2CE9CDD4B1EC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7FF958-CCBF-4C7E-B681-CADB2374C2AC}" type="slidenum">
              <a:rPr lang="en-US"/>
              <a:pPr/>
              <a:t>10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E8A5026-74F8-4D98-BF49-5A4A88156A8F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6CAD48-576C-4584-97E3-D60B856CB676}" type="slidenum">
              <a:rPr lang="en-US"/>
              <a:pPr/>
              <a:t>11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76F1A7C-BA72-4BF4-BAC2-16F50DA798DC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13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4CC3A25-A6BC-422F-AE4A-CD07B79F44A9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14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1C11D58-9341-44F1-8DC9-88830B676D2C}" type="datetime2">
              <a:rPr lang="en-US" smtClean="0"/>
              <a:t>Monday, September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3CA9FA77-9585-456D-A253-3D41116EEF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DCE8A-2891-45E0-B972-089B537F28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8D64F-5F3E-46DC-B93C-F09E7D7F42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B03A2-335A-4A3D-9008-1E43966FB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7FE2-8D45-475E-A849-91E6EA1011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C995A3B7-26A1-43E8-A12F-DDDEBAD241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942ACC9F-36C9-42C7-9DCA-060BDA5F5F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E36EA-816C-49E3-A16A-E4A4BB7707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FA0E2-CA4F-4E3E-B0F9-60770AD0CE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F9BFE-4772-46C2-AFD2-964A02076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4071F-B5C1-4043-BABC-BDFDD5DE1B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2</a:t>
            </a:r>
            <a:br>
              <a:rPr lang="en-US" dirty="0"/>
            </a:br>
            <a:r>
              <a:rPr lang="en-US" dirty="0"/>
              <a:t>Introduction to Software Engineering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Software </a:t>
            </a:r>
            <a:r>
              <a:rPr lang="en-US" sz="2400" dirty="0"/>
              <a:t>Dual Rule</a:t>
            </a:r>
          </a:p>
          <a:p>
            <a:r>
              <a:rPr lang="en-US" sz="2400" dirty="0" smtClean="0"/>
              <a:t>Software </a:t>
            </a:r>
            <a:r>
              <a:rPr lang="en-US" sz="2400" dirty="0"/>
              <a:t>Vs. Hardware</a:t>
            </a:r>
          </a:p>
          <a:p>
            <a:r>
              <a:rPr lang="en-US" sz="2400" dirty="0" smtClean="0"/>
              <a:t>Attributes </a:t>
            </a:r>
            <a:r>
              <a:rPr lang="en-US" sz="2400" dirty="0"/>
              <a:t>of a Good Software</a:t>
            </a:r>
          </a:p>
          <a:p>
            <a:pPr lvl="1"/>
            <a:r>
              <a:rPr lang="en-US" sz="2000" dirty="0"/>
              <a:t>Maintainability,  </a:t>
            </a:r>
          </a:p>
          <a:p>
            <a:pPr lvl="1"/>
            <a:r>
              <a:rPr lang="en-US" sz="2000" dirty="0"/>
              <a:t>Dependability, </a:t>
            </a:r>
          </a:p>
          <a:p>
            <a:pPr lvl="1"/>
            <a:r>
              <a:rPr lang="en-US" sz="2000" dirty="0"/>
              <a:t>Efficiency, </a:t>
            </a:r>
          </a:p>
          <a:p>
            <a:pPr lvl="1"/>
            <a:r>
              <a:rPr lang="en-US" sz="2000" dirty="0"/>
              <a:t>Usability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Attributes of a Good Software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Maintainability,  </a:t>
            </a:r>
          </a:p>
          <a:p>
            <a:endParaRPr lang="en-US" dirty="0" smtClean="0"/>
          </a:p>
          <a:p>
            <a:r>
              <a:rPr lang="en-US" dirty="0" smtClean="0"/>
              <a:t>Dependability, </a:t>
            </a:r>
          </a:p>
          <a:p>
            <a:endParaRPr lang="en-US" dirty="0" smtClean="0"/>
          </a:p>
          <a:p>
            <a:r>
              <a:rPr lang="en-US" dirty="0" smtClean="0"/>
              <a:t>Efficiency, </a:t>
            </a:r>
          </a:p>
          <a:p>
            <a:endParaRPr lang="en-US" dirty="0" smtClean="0"/>
          </a:p>
          <a:p>
            <a:r>
              <a:rPr lang="en-US" dirty="0" smtClean="0"/>
              <a:t>Usability</a:t>
            </a:r>
          </a:p>
          <a:p>
            <a:endParaRPr lang="en-US" dirty="0" smtClean="0"/>
          </a:p>
          <a:p>
            <a:r>
              <a:rPr lang="en-US" dirty="0" smtClean="0"/>
              <a:t>Others…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02DB4-8CC7-4EA9-AE3B-E5FB71B6B24A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Characteristics </a:t>
            </a:r>
            <a:r>
              <a:rPr lang="en-US" dirty="0"/>
              <a:t>relate to each other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BCE50-D4BD-4B26-ADD7-AE16EBFFFC5D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066800" y="3352800"/>
            <a:ext cx="7086600" cy="990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/>
              <a:t>Complex Trade-Offs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a Good </a:t>
            </a:r>
            <a:r>
              <a:rPr lang="en-US" dirty="0" smtClean="0"/>
              <a:t>Software (Example)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B7B3F-21C6-4B8C-A72A-01B1A02C3064}" type="slidenum">
              <a:rPr lang="en-US"/>
              <a:pPr/>
              <a:t>12</a:t>
            </a:fld>
            <a:endParaRPr lang="en-US"/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2225675" y="24669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2225675" y="5438775"/>
            <a:ext cx="5410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600200" y="20574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Cost</a:t>
            </a:r>
          </a:p>
        </p:txBody>
      </p:sp>
      <p:sp>
        <p:nvSpPr>
          <p:cNvPr id="67592" name="Freeform 8"/>
          <p:cNvSpPr>
            <a:spLocks/>
          </p:cNvSpPr>
          <p:nvPr/>
        </p:nvSpPr>
        <p:spPr bwMode="auto">
          <a:xfrm>
            <a:off x="2225675" y="2466975"/>
            <a:ext cx="3733800" cy="2971800"/>
          </a:xfrm>
          <a:custGeom>
            <a:avLst/>
            <a:gdLst/>
            <a:ahLst/>
            <a:cxnLst>
              <a:cxn ang="0">
                <a:pos x="2688" y="0"/>
              </a:cxn>
              <a:cxn ang="0">
                <a:pos x="1776" y="1008"/>
              </a:cxn>
              <a:cxn ang="0">
                <a:pos x="0" y="1536"/>
              </a:cxn>
            </a:cxnLst>
            <a:rect l="0" t="0" r="r" b="b"/>
            <a:pathLst>
              <a:path w="2688" h="1536">
                <a:moveTo>
                  <a:pt x="2688" y="0"/>
                </a:moveTo>
                <a:cubicBezTo>
                  <a:pt x="2456" y="376"/>
                  <a:pt x="2224" y="752"/>
                  <a:pt x="1776" y="1008"/>
                </a:cubicBezTo>
                <a:cubicBezTo>
                  <a:pt x="1328" y="1264"/>
                  <a:pt x="664" y="1400"/>
                  <a:pt x="0" y="153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6442075" y="5562600"/>
            <a:ext cx="192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Maintainability</a:t>
            </a:r>
            <a:endParaRPr lang="en-US" sz="2800" dirty="0"/>
          </a:p>
          <a:p>
            <a:pPr lvl="1"/>
            <a:r>
              <a:rPr lang="en-US" sz="2400" dirty="0"/>
              <a:t>Software must evolve to meet changing needs;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Attributes of a Good </a:t>
            </a:r>
            <a:r>
              <a:rPr lang="en-US" dirty="0" smtClean="0"/>
              <a:t>Software: Maintainability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29800" y="1524000"/>
            <a:ext cx="5314950" cy="398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057400"/>
            <a:ext cx="2333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1333500"/>
            <a:ext cx="7143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81125"/>
            <a:ext cx="60960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7" name="Cloud Callout 6"/>
          <p:cNvSpPr/>
          <p:nvPr/>
        </p:nvSpPr>
        <p:spPr>
          <a:xfrm>
            <a:off x="5257800" y="3810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Complex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Organized and Maintainable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</a:t>
            </a:r>
            <a:endParaRPr lang="en-US" sz="3200" dirty="0"/>
          </a:p>
          <a:p>
            <a:pPr lvl="1"/>
            <a:r>
              <a:rPr lang="en-US" sz="2800" dirty="0"/>
              <a:t>Software must be trustworthy; e.g. reliability, security, safety.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Principal dimensions of dependability are: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Availability;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Reliability;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Safety;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Security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-38100" y="0"/>
            <a:ext cx="9211408" cy="6858000"/>
            <a:chOff x="-38100" y="0"/>
            <a:chExt cx="9211408" cy="6858000"/>
          </a:xfrm>
        </p:grpSpPr>
        <p:sp>
          <p:nvSpPr>
            <p:cNvPr id="6" name="Rectangle 5"/>
            <p:cNvSpPr/>
            <p:nvPr/>
          </p:nvSpPr>
          <p:spPr>
            <a:xfrm>
              <a:off x="-8792" y="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38100" y="647700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1000"/>
              <a:ext cx="9140648" cy="617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 is important for:</a:t>
            </a:r>
            <a:endParaRPr lang="en-US" sz="3200" dirty="0"/>
          </a:p>
          <a:p>
            <a:pPr lvl="1"/>
            <a:r>
              <a:rPr lang="en-US" sz="2400" dirty="0" smtClean="0"/>
              <a:t>Safety-critical systems</a:t>
            </a:r>
          </a:p>
          <a:p>
            <a:pPr lvl="2"/>
            <a:r>
              <a:rPr lang="en-US" sz="1800" dirty="0" smtClean="0"/>
              <a:t>Failure results in loss of life, injury or damage to the environment;</a:t>
            </a:r>
          </a:p>
          <a:p>
            <a:pPr lvl="2"/>
            <a:r>
              <a:rPr lang="en-US" sz="1800" dirty="0" smtClean="0"/>
              <a:t>E.g. Chemical plant protection system;</a:t>
            </a:r>
          </a:p>
          <a:p>
            <a:pPr lvl="1"/>
            <a:r>
              <a:rPr lang="en-US" sz="2400" dirty="0" smtClean="0"/>
              <a:t>Mission-critical systems</a:t>
            </a:r>
          </a:p>
          <a:p>
            <a:pPr lvl="2"/>
            <a:r>
              <a:rPr lang="en-US" sz="1800" dirty="0" smtClean="0"/>
              <a:t>Failure results in failure of some goal-directed activity;</a:t>
            </a:r>
          </a:p>
          <a:p>
            <a:pPr lvl="2"/>
            <a:r>
              <a:rPr lang="en-US" sz="1800" dirty="0" smtClean="0"/>
              <a:t>E.g. Spacecraft navigation system;</a:t>
            </a:r>
          </a:p>
          <a:p>
            <a:pPr lvl="1"/>
            <a:r>
              <a:rPr lang="en-US" sz="2400" dirty="0" smtClean="0"/>
              <a:t>Business-critical systems</a:t>
            </a:r>
          </a:p>
          <a:p>
            <a:pPr lvl="2"/>
            <a:r>
              <a:rPr lang="en-US" sz="1800" dirty="0" smtClean="0"/>
              <a:t>Failure results in high economic losses;</a:t>
            </a:r>
          </a:p>
          <a:p>
            <a:pPr lvl="2"/>
            <a:r>
              <a:rPr lang="en-US" sz="1800" dirty="0" smtClean="0"/>
              <a:t>E.g. Customer accounting system in a bank;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5A3B7-26A1-43E8-A12F-DDDEBAD2419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8600"/>
            <a:ext cx="5562600" cy="614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loud Callout 5"/>
          <p:cNvSpPr/>
          <p:nvPr/>
        </p:nvSpPr>
        <p:spPr>
          <a:xfrm>
            <a:off x="4953000" y="19812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Please register to continue using this software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Software </a:t>
            </a:r>
            <a:r>
              <a:rPr lang="en-US" sz="2800" dirty="0"/>
              <a:t>is a product</a:t>
            </a:r>
          </a:p>
          <a:p>
            <a:pPr lvl="1"/>
            <a:r>
              <a:rPr lang="en-US" dirty="0"/>
              <a:t>Delivers computing </a:t>
            </a:r>
            <a:r>
              <a:rPr lang="en-US" dirty="0" smtClean="0"/>
              <a:t>potential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Produces, manages, acquires, modifies, displays, or transmits information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B86A1-9450-420B-B174-03EF0F299BDD}" type="slidenum">
              <a:rPr lang="en-US"/>
              <a:pPr/>
              <a:t>2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33339643"/>
              </p:ext>
            </p:extLst>
          </p:nvPr>
        </p:nvGraphicFramePr>
        <p:xfrm>
          <a:off x="1828800" y="-127000"/>
          <a:ext cx="6705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Efficiency</a:t>
            </a:r>
          </a:p>
          <a:p>
            <a:pPr lvl="1"/>
            <a:r>
              <a:rPr lang="en-US" sz="2400" dirty="0" smtClean="0"/>
              <a:t>Software should not make wasteful use of system resources;</a:t>
            </a:r>
          </a:p>
          <a:p>
            <a:pPr lvl="1"/>
            <a:r>
              <a:rPr lang="en-US" sz="2400" dirty="0" smtClean="0"/>
              <a:t>e.g.,  </a:t>
            </a:r>
            <a:r>
              <a:rPr lang="en-US" sz="2100" dirty="0" smtClean="0"/>
              <a:t>CPU, Memory, Drive space etc.</a:t>
            </a:r>
          </a:p>
          <a:p>
            <a:pPr lvl="2"/>
            <a:endParaRPr lang="en-US" sz="2100" dirty="0" smtClean="0"/>
          </a:p>
          <a:p>
            <a:pPr lvl="1"/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20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908479" y="2209800"/>
            <a:ext cx="5473521" cy="3886200"/>
            <a:chOff x="1714500" y="1400175"/>
            <a:chExt cx="5715000" cy="405765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14500" y="1400175"/>
              <a:ext cx="5715000" cy="405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3352800" y="1873101"/>
              <a:ext cx="2895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Usability</a:t>
            </a:r>
            <a:endParaRPr lang="en-US" dirty="0"/>
          </a:p>
          <a:p>
            <a:pPr lvl="1"/>
            <a:r>
              <a:rPr lang="en-US" dirty="0"/>
              <a:t>Software must accepted by the users for what it was designed.</a:t>
            </a:r>
          </a:p>
          <a:p>
            <a:pPr lvl="1"/>
            <a:r>
              <a:rPr lang="en-US" dirty="0"/>
              <a:t>Appropriate user interface &amp; adequate documentation.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599" y="2362200"/>
            <a:ext cx="5553971" cy="38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Think of other quality attributes!!!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Software’s </a:t>
            </a:r>
            <a:r>
              <a:rPr lang="en-US" sz="2800" dirty="0"/>
              <a:t>dual </a:t>
            </a:r>
            <a:r>
              <a:rPr lang="en-US" sz="2800" dirty="0" smtClean="0"/>
              <a:t>roles</a:t>
            </a:r>
            <a:endParaRPr lang="en-US" sz="2800" dirty="0"/>
          </a:p>
          <a:p>
            <a:pPr lvl="1"/>
            <a:r>
              <a:rPr lang="en-US" sz="2400" dirty="0"/>
              <a:t>Software is a product; and </a:t>
            </a:r>
          </a:p>
          <a:p>
            <a:pPr lvl="1"/>
            <a:r>
              <a:rPr lang="en-US" sz="2400" dirty="0"/>
              <a:t>Software is a vehicle for delivering a </a:t>
            </a:r>
            <a:r>
              <a:rPr lang="en-US" sz="2400" dirty="0" smtClean="0"/>
              <a:t>product</a:t>
            </a:r>
          </a:p>
          <a:p>
            <a:pPr lvl="1"/>
            <a:endParaRPr lang="en-US" sz="2400" dirty="0" smtClean="0"/>
          </a:p>
          <a:p>
            <a:r>
              <a:rPr lang="en-US" dirty="0" smtClean="0"/>
              <a:t>Software does not wear out, </a:t>
            </a:r>
          </a:p>
          <a:p>
            <a:pPr lvl="1"/>
            <a:r>
              <a:rPr lang="en-US" dirty="0" smtClean="0"/>
              <a:t>but it does deteriorate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is not enough just to produce software</a:t>
            </a:r>
          </a:p>
          <a:p>
            <a:pPr lvl="1"/>
            <a:r>
              <a:rPr lang="en-US" dirty="0" smtClean="0"/>
              <a:t>Software should deliver the required functionality</a:t>
            </a:r>
          </a:p>
          <a:p>
            <a:pPr lvl="1"/>
            <a:r>
              <a:rPr lang="en-US" dirty="0" smtClean="0"/>
              <a:t>Software characteristics also relate to each other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452-86C1-46AE-B10F-B8ACF053BB13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Software </a:t>
            </a:r>
            <a:r>
              <a:rPr lang="en-US" sz="2800" dirty="0"/>
              <a:t>is a vehicle for delivering a </a:t>
            </a:r>
            <a:r>
              <a:rPr lang="en-US" sz="2800" dirty="0" smtClean="0"/>
              <a:t>product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dirty="0"/>
              <a:t>Supports or directly provides system </a:t>
            </a:r>
            <a:r>
              <a:rPr lang="en-US" dirty="0" smtClean="0"/>
              <a:t>functionality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Controls other programs (e.g. operating systems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Effects communications (e.g. networking software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Helps build other software (e.g. software tools</a:t>
            </a:r>
            <a:r>
              <a:rPr lang="en-US" sz="2400" dirty="0"/>
              <a:t>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29543-7E18-484C-AAC2-8C3C36DBD4B6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Applications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No </a:t>
            </a:r>
            <a:r>
              <a:rPr lang="en-US" sz="2800" dirty="0"/>
              <a:t>clear breakdown of application types, following are some generally accepted overlapping categories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System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Real-time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Business information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Engineering &amp; scientific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Embedded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Personal application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Communication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D05E-76A5-4AE3-9111-11229DA040E1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Characteristics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date, most software is still custom build.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Different </a:t>
            </a:r>
            <a:r>
              <a:rPr lang="en-US" dirty="0"/>
              <a:t>to hardware manufacturing process.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However</a:t>
            </a:r>
            <a:r>
              <a:rPr lang="en-US" dirty="0"/>
              <a:t>, software industry is moving towards component-based development</a:t>
            </a:r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does not wear out, </a:t>
            </a:r>
          </a:p>
          <a:p>
            <a:pPr lvl="1"/>
            <a:r>
              <a:rPr lang="en-US" dirty="0"/>
              <a:t>but it does deteriorate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AE31-CEDA-47DC-B729-D8F08E81C177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Hardware Failure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CB6F-905B-4905-BFE3-AF5B95B8B646}" type="slidenum">
              <a:rPr lang="en-US"/>
              <a:pPr/>
              <a:t>6</a:t>
            </a:fld>
            <a:endParaRPr lang="en-US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4521" name="Freeform 9"/>
          <p:cNvSpPr>
            <a:spLocks/>
          </p:cNvSpPr>
          <p:nvPr/>
        </p:nvSpPr>
        <p:spPr bwMode="auto">
          <a:xfrm>
            <a:off x="1295400" y="3124200"/>
            <a:ext cx="6553200" cy="2387600"/>
          </a:xfrm>
          <a:custGeom>
            <a:avLst/>
            <a:gdLst/>
            <a:ahLst/>
            <a:cxnLst>
              <a:cxn ang="0">
                <a:pos x="144" y="0"/>
              </a:cxn>
              <a:cxn ang="0">
                <a:pos x="240" y="1008"/>
              </a:cxn>
              <a:cxn ang="0">
                <a:pos x="1584" y="1248"/>
              </a:cxn>
              <a:cxn ang="0">
                <a:pos x="3264" y="1296"/>
              </a:cxn>
              <a:cxn ang="0">
                <a:pos x="4128" y="0"/>
              </a:cxn>
            </a:cxnLst>
            <a:rect l="0" t="0" r="r" b="b"/>
            <a:pathLst>
              <a:path w="4128" h="1504">
                <a:moveTo>
                  <a:pt x="144" y="0"/>
                </a:moveTo>
                <a:cubicBezTo>
                  <a:pt x="72" y="400"/>
                  <a:pt x="0" y="800"/>
                  <a:pt x="240" y="1008"/>
                </a:cubicBezTo>
                <a:cubicBezTo>
                  <a:pt x="480" y="1216"/>
                  <a:pt x="1080" y="1200"/>
                  <a:pt x="1584" y="1248"/>
                </a:cubicBezTo>
                <a:cubicBezTo>
                  <a:pt x="2088" y="1296"/>
                  <a:pt x="2840" y="1504"/>
                  <a:pt x="3264" y="1296"/>
                </a:cubicBezTo>
                <a:cubicBezTo>
                  <a:pt x="3688" y="1088"/>
                  <a:pt x="3984" y="216"/>
                  <a:pt x="4128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622925" y="3276600"/>
            <a:ext cx="1489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Wear Out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1600200" y="3276600"/>
            <a:ext cx="218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(Ideal)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7D7D5-F12C-4E65-AB0E-492BE81B75E9}" type="slidenum">
              <a:rPr lang="en-US"/>
              <a:pPr/>
              <a:t>7</a:t>
            </a:fld>
            <a:endParaRPr lang="en-US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5544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855788" y="3276600"/>
            <a:ext cx="2182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(Realistic)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C8F6-E422-474C-AFB0-3AC0A0966F41}" type="slidenum">
              <a:rPr lang="en-US"/>
              <a:pPr/>
              <a:t>8</a:t>
            </a:fld>
            <a:endParaRPr lang="en-US"/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6568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 flipV="1">
            <a:off x="2362200" y="3810000"/>
            <a:ext cx="4648200" cy="914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2" name="Freeform 12"/>
          <p:cNvSpPr>
            <a:spLocks/>
          </p:cNvSpPr>
          <p:nvPr/>
        </p:nvSpPr>
        <p:spPr bwMode="auto">
          <a:xfrm>
            <a:off x="1905000" y="2679700"/>
            <a:ext cx="4343400" cy="2032000"/>
          </a:xfrm>
          <a:custGeom>
            <a:avLst/>
            <a:gdLst/>
            <a:ahLst/>
            <a:cxnLst>
              <a:cxn ang="0">
                <a:pos x="0" y="472"/>
              </a:cxn>
              <a:cxn ang="0">
                <a:pos x="384" y="1240"/>
              </a:cxn>
              <a:cxn ang="0">
                <a:pos x="720" y="232"/>
              </a:cxn>
              <a:cxn ang="0">
                <a:pos x="1536" y="1048"/>
              </a:cxn>
              <a:cxn ang="0">
                <a:pos x="1920" y="40"/>
              </a:cxn>
              <a:cxn ang="0">
                <a:pos x="2736" y="808"/>
              </a:cxn>
            </a:cxnLst>
            <a:rect l="0" t="0" r="r" b="b"/>
            <a:pathLst>
              <a:path w="2736" h="1280">
                <a:moveTo>
                  <a:pt x="0" y="472"/>
                </a:moveTo>
                <a:cubicBezTo>
                  <a:pt x="132" y="876"/>
                  <a:pt x="264" y="1280"/>
                  <a:pt x="384" y="1240"/>
                </a:cubicBezTo>
                <a:cubicBezTo>
                  <a:pt x="504" y="1200"/>
                  <a:pt x="528" y="264"/>
                  <a:pt x="720" y="232"/>
                </a:cubicBezTo>
                <a:cubicBezTo>
                  <a:pt x="912" y="200"/>
                  <a:pt x="1336" y="1080"/>
                  <a:pt x="1536" y="1048"/>
                </a:cubicBezTo>
                <a:cubicBezTo>
                  <a:pt x="1736" y="1016"/>
                  <a:pt x="1720" y="80"/>
                  <a:pt x="1920" y="40"/>
                </a:cubicBezTo>
                <a:cubicBezTo>
                  <a:pt x="2120" y="0"/>
                  <a:pt x="2428" y="404"/>
                  <a:pt x="2736" y="808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6994525" y="3781425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Actual</a:t>
            </a:r>
          </a:p>
        </p:txBody>
      </p:sp>
      <p:sp>
        <p:nvSpPr>
          <p:cNvPr id="66574" name="Oval 14"/>
          <p:cNvSpPr>
            <a:spLocks noChangeArrowheads="1"/>
          </p:cNvSpPr>
          <p:nvPr/>
        </p:nvSpPr>
        <p:spPr bwMode="auto">
          <a:xfrm>
            <a:off x="2362200" y="4572000"/>
            <a:ext cx="2286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2651125" y="4695825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Change</a:t>
            </a: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5341938" y="2209800"/>
            <a:ext cx="3421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Increased Failure</a:t>
            </a:r>
          </a:p>
          <a:p>
            <a:r>
              <a:rPr lang="en-US"/>
              <a:t>Rate due to side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not enough just to produce software</a:t>
            </a:r>
          </a:p>
          <a:p>
            <a:pPr lvl="1"/>
            <a:r>
              <a:rPr lang="en-US" dirty="0"/>
              <a:t>Software should deliver the required </a:t>
            </a:r>
            <a:r>
              <a:rPr lang="en-US" dirty="0" smtClean="0"/>
              <a:t>functionality</a:t>
            </a:r>
          </a:p>
          <a:p>
            <a:pPr lvl="1">
              <a:buNone/>
            </a:pPr>
            <a:endParaRPr lang="en-US" dirty="0"/>
          </a:p>
          <a:p>
            <a:r>
              <a:rPr lang="en-US" dirty="0"/>
              <a:t> Software should have the appropriate product characteristics</a:t>
            </a:r>
          </a:p>
          <a:p>
            <a:pPr lvl="1"/>
            <a:r>
              <a:rPr lang="en-US" dirty="0"/>
              <a:t>The relative importance of these characteristics varies from </a:t>
            </a:r>
            <a:r>
              <a:rPr lang="en-US" dirty="0" smtClean="0"/>
              <a:t>product </a:t>
            </a:r>
            <a:r>
              <a:rPr lang="en-US" dirty="0"/>
              <a:t>to product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F43C-39C0-428C-AD46-940311F726F3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1907</TotalTime>
  <Words>758</Words>
  <Application>Microsoft Office PowerPoint</Application>
  <PresentationFormat>On-screen Show (4:3)</PresentationFormat>
  <Paragraphs>226</Paragraphs>
  <Slides>23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SWE205 2011-05-28</vt:lpstr>
      <vt:lpstr>Lecture – 2 Introduction to Software Engineering </vt:lpstr>
      <vt:lpstr>Software’s Dual Role</vt:lpstr>
      <vt:lpstr>Software’s Dual Role</vt:lpstr>
      <vt:lpstr>Software Applications</vt:lpstr>
      <vt:lpstr>Software Characteristics</vt:lpstr>
      <vt:lpstr>Hardware Failure</vt:lpstr>
      <vt:lpstr>Software Failure (Ideal)</vt:lpstr>
      <vt:lpstr>Software Failure (Realistic)</vt:lpstr>
      <vt:lpstr>Attributes of a Good Software</vt:lpstr>
      <vt:lpstr>Attributes of a Good Software</vt:lpstr>
      <vt:lpstr>Attributes of a Good Software</vt:lpstr>
      <vt:lpstr>Attributes of a Good Software (Example)</vt:lpstr>
      <vt:lpstr>Attributes of a Good Software</vt:lpstr>
      <vt:lpstr>Attributes of a Good Software: Maintainability</vt:lpstr>
      <vt:lpstr>PowerPoint Presentation</vt:lpstr>
      <vt:lpstr>Attributes of a Good Software</vt:lpstr>
      <vt:lpstr>PowerPoint Presentation</vt:lpstr>
      <vt:lpstr>Attributes of a Good Software</vt:lpstr>
      <vt:lpstr>PowerPoint Presentation</vt:lpstr>
      <vt:lpstr>Attributes of a Good Software</vt:lpstr>
      <vt:lpstr>Attributes of a Good Software</vt:lpstr>
      <vt:lpstr>Discussion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140</cp:revision>
  <cp:lastPrinted>2011-09-12T04:50:11Z</cp:lastPrinted>
  <dcterms:created xsi:type="dcterms:W3CDTF">2008-10-05T15:17:56Z</dcterms:created>
  <dcterms:modified xsi:type="dcterms:W3CDTF">2011-09-12T04:50:33Z</dcterms:modified>
</cp:coreProperties>
</file>